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1" r:id="rId14"/>
    <p:sldId id="272" r:id="rId15"/>
    <p:sldId id="270" r:id="rId16"/>
    <p:sldId id="269" r:id="rId17"/>
    <p:sldId id="26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5D87B-4CCC-01E3-CB0C-13BBD252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17FB38-E147-ADCA-6742-1A6C3DEF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BA2B0-69EC-911C-442D-FA837832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1464E3-4B44-24B4-1563-8FA40F4A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0A9F61-BCE5-C36B-027C-195EECC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44A5CB-75D5-1246-26AD-8EB4E65E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000CF-D6EC-8B2A-A12B-E5227C14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8C2FA2-6A7B-9B9D-7DD4-33B8EA04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A2485A-FD53-5E68-B749-D187BB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D5D299-82D5-DC57-ED97-77A540B7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AD9F84-18C7-27F2-A51E-3F3AB8D7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7FD306-94C0-8DF2-34A1-52F7A582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3D627-063E-F5CA-64FA-691B28F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11349-FB55-05D3-2201-8A602A35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8B23-E9F4-6FD1-4761-72E0032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7BC7AC-E71A-A8C2-EFC8-66D73D58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D6A086-28C1-1B9D-2DAD-9176664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539D8-832F-5196-5BD7-47A76BC3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94E56C-2C9A-FB77-BF92-2AC21C37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9DC648-E162-0EB4-9F3C-7B095DF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8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CD302-30FA-7C0F-A2D7-B37C7B0F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170ECC-E7B6-2BC7-AA1A-17A757E0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DAC7E-4CE9-36DA-0966-4CE0613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ED8311-4AFB-B41C-C37F-68FE78A0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CB2B2-03C0-EBC7-F8C7-97D1234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8E401-EA5A-599D-9F0C-C80C9D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08887-96E2-42CD-FE9F-DD38BA4F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3DC626-F6C0-4E54-E956-1B83B73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578796-8D63-9D68-91FC-5BE401F6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27FF6E-BD2F-1CCF-F44A-ABB421C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F5103D-280D-8CBD-52D4-9D2A433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C0EE-CB1E-0F3A-2B38-9145ADD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750AC6-F7DB-7029-2982-9C73BFE6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595AA3-07E1-FC34-C5CA-9EB6013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BBA07-5F15-F39B-31BA-11B98DE8B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19AF820-1616-42B7-28A5-7777E2E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FDFAC2-06A7-2A29-A22F-1575F24A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B74127-262C-2D0F-8078-DE3FE42E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F82CE10-B5B8-3DF1-0CAC-4F29EC6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5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EB366-1351-AE12-4750-802093C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329FFF-1E5E-5280-B654-F10526B2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6A10A8-A85B-DC22-63E0-1740C86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A98A4-3772-76B8-26AF-84ED7DBC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1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856B4-9ACF-4A57-6B15-8A5AB934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FE600-1132-F332-3E8C-26A16F9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A10382-092B-7ED3-F1EA-2D3C4BA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C6FA6-080C-280F-937E-E8BC4353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183EC-02E1-CE7B-BE88-3249E782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2D71DC-CD5B-8347-A72F-1C38482B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ED10B4-6DE6-E885-D8FE-DF6EB0D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1F37C0-7AF5-F96D-8E45-7F48939B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D7E7A9-8F8E-2D72-4337-83AE93B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6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67E33-9545-7AA6-D5BC-E076ED2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D64BD8-DDFC-FE88-FC30-497CA32C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1865F2-1842-3984-6BAF-21E8D80F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DB6405-5C62-EBDA-6428-9D8F350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99468-C0EC-C29F-23F0-972FCCB9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637634-E5F5-E943-36BC-47344425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078F7-3A36-3C6C-76B5-07F1E14E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B34243-C3B0-91CA-D5A6-86080AEB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BAB39-1CC6-D091-480D-76DFD557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3419-6096-47C2-A93A-676CFB4637D2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29C9-BD27-CBCD-68D8-A51EFBA13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F4491C-896F-830C-BF85-00500898B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58E8B3-A0C9-F11E-F843-696E1FA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7" y="779023"/>
            <a:ext cx="6261422" cy="47309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BD4F04-C445-369D-7088-C293E60865AF}"/>
              </a:ext>
            </a:extLst>
          </p:cNvPr>
          <p:cNvSpPr txBox="1"/>
          <p:nvPr/>
        </p:nvSpPr>
        <p:spPr>
          <a:xfrm>
            <a:off x="6509179" y="1305341"/>
            <a:ext cx="5435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・コンピュータに対するひとまとまりの命令</a:t>
            </a:r>
            <a:endParaRPr kumimoji="1" lang="en-US" altLang="ja-JP" dirty="0"/>
          </a:p>
          <a:p>
            <a:r>
              <a:rPr lang="ja-JP" altLang="en-US" dirty="0"/>
              <a:t>・資料が豊富、準備が簡単、結果がすぐ見れる、開発者が多い、進化している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expressions=</a:t>
            </a:r>
            <a:r>
              <a:rPr lang="ja-JP" altLang="en-US" dirty="0"/>
              <a:t>式　６＊７　</a:t>
            </a:r>
            <a:r>
              <a:rPr lang="en-US" altLang="ja-JP" dirty="0"/>
              <a:t>“book”</a:t>
            </a:r>
            <a:r>
              <a:rPr lang="ja-JP" altLang="en-US" dirty="0"/>
              <a:t>＋</a:t>
            </a:r>
            <a:r>
              <a:rPr lang="en-US" altLang="ja-JP" dirty="0"/>
              <a:t>”shelf”</a:t>
            </a:r>
          </a:p>
          <a:p>
            <a:endParaRPr lang="en-US" altLang="ja-JP" dirty="0"/>
          </a:p>
          <a:p>
            <a:r>
              <a:rPr lang="ja-JP" altLang="en-US" dirty="0"/>
              <a:t>・＋や＊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・文字列型、数字型、真偽型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string       Number     Boolean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4B4C83-0859-D3B4-5086-3BF57DA9783F}"/>
              </a:ext>
            </a:extLst>
          </p:cNvPr>
          <p:cNvSpPr/>
          <p:nvPr/>
        </p:nvSpPr>
        <p:spPr>
          <a:xfrm>
            <a:off x="317615" y="12165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１日目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618C6E-A193-5500-5D16-F83901A6A628}"/>
              </a:ext>
            </a:extLst>
          </p:cNvPr>
          <p:cNvSpPr/>
          <p:nvPr/>
        </p:nvSpPr>
        <p:spPr>
          <a:xfrm>
            <a:off x="1658149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プログラミング基礎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2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FD0266-64A9-51F2-85BC-92759231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0" y="621561"/>
            <a:ext cx="5600800" cy="35440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F314B9-D754-D5A1-D03B-1532220883B7}"/>
              </a:ext>
            </a:extLst>
          </p:cNvPr>
          <p:cNvSpPr txBox="1"/>
          <p:nvPr/>
        </p:nvSpPr>
        <p:spPr>
          <a:xfrm>
            <a:off x="6160202" y="806242"/>
            <a:ext cx="539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ページの内容と構成を記述する。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・ブロック＝改行される、画面幅いっぱいに表示</a:t>
            </a:r>
            <a:endParaRPr kumimoji="1" lang="en-US" altLang="ja-JP" dirty="0"/>
          </a:p>
          <a:p>
            <a:r>
              <a:rPr lang="ja-JP" altLang="en-US" dirty="0"/>
              <a:t>　インライン＝要素内で続けて書かれる。</a:t>
            </a:r>
            <a:endParaRPr lang="en-US" altLang="ja-JP" dirty="0"/>
          </a:p>
          <a:p>
            <a:r>
              <a:rPr kumimoji="1" lang="ja-JP" altLang="en-US" dirty="0"/>
              <a:t>　　　　　　　中身が必要とする幅のみ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head=</a:t>
            </a:r>
            <a:r>
              <a:rPr lang="ja-JP" altLang="en-US" dirty="0"/>
              <a:t>システムで読み込む構成要素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body=</a:t>
            </a:r>
            <a:r>
              <a:rPr kumimoji="1" lang="ja-JP" altLang="en-US" dirty="0"/>
              <a:t>本文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　＜ｈ１＞　＜ｐ＞　</a:t>
            </a:r>
            <a:r>
              <a:rPr kumimoji="1" lang="en-US" altLang="ja-JP" dirty="0"/>
              <a:t>&lt;li&gt;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　インライン　＜</a:t>
            </a:r>
            <a:r>
              <a:rPr kumimoji="1" lang="en-US" altLang="ja-JP" dirty="0" err="1"/>
              <a:t>em</a:t>
            </a:r>
            <a:r>
              <a:rPr kumimoji="1" lang="ja-JP" altLang="en-US" dirty="0"/>
              <a:t>＞　＜</a:t>
            </a:r>
            <a:r>
              <a:rPr kumimoji="1" lang="en-US" altLang="ja-JP" dirty="0"/>
              <a:t>strong</a:t>
            </a:r>
            <a:r>
              <a:rPr kumimoji="1" lang="ja-JP" altLang="en-US" dirty="0"/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3447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66C38C-F5CA-A4D4-5CB3-3055BFD4CE0C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４日目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239-FC62-13F4-44AD-A1EF9CE3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7" y="930146"/>
            <a:ext cx="5325243" cy="28336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20E15C-DE2C-25A1-5FB8-20E83FD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35" y="802639"/>
            <a:ext cx="5522097" cy="36704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F3ECDA4-4F71-E061-73E6-4731EFEA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7" y="4615288"/>
            <a:ext cx="6504273" cy="17550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403C6-3E1C-D268-2532-421E390D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64" y="4330807"/>
            <a:ext cx="3982855" cy="2354157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AD1058-73B0-CC0B-F851-62B42F58D903}"/>
              </a:ext>
            </a:extLst>
          </p:cNvPr>
          <p:cNvSpPr/>
          <p:nvPr/>
        </p:nvSpPr>
        <p:spPr>
          <a:xfrm>
            <a:off x="2119815" y="12989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条件分岐入門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3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D8E0B8-B413-0684-069F-9F15B3A1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" y="476782"/>
            <a:ext cx="6185218" cy="39943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F585DC-D90E-D365-E879-4C7325672F20}"/>
              </a:ext>
            </a:extLst>
          </p:cNvPr>
          <p:cNvSpPr txBox="1"/>
          <p:nvPr/>
        </p:nvSpPr>
        <p:spPr>
          <a:xfrm>
            <a:off x="6644640" y="1066800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Boolean</a:t>
            </a:r>
          </a:p>
          <a:p>
            <a:endParaRPr lang="en-US" altLang="ja-JP" dirty="0"/>
          </a:p>
          <a:p>
            <a:r>
              <a:rPr kumimoji="1" lang="ja-JP" altLang="en-US" dirty="0"/>
              <a:t>・　｛｝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 if</a:t>
            </a:r>
          </a:p>
          <a:p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・　すべての人間が見てわかりやすくするため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4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9D1604-8F45-2B85-4422-F047812C8894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５日目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7C3A06-2559-713D-A7D0-7E7AD097EE3C}"/>
              </a:ext>
            </a:extLst>
          </p:cNvPr>
          <p:cNvSpPr/>
          <p:nvPr/>
        </p:nvSpPr>
        <p:spPr>
          <a:xfrm>
            <a:off x="1252885" y="11568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テスト駆動開発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A0AF56-CBC6-AB59-4C34-678DDC9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" y="711097"/>
            <a:ext cx="5772066" cy="24776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1C4830-4C12-7FC2-5F0E-3AE72FC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1" y="557780"/>
            <a:ext cx="5192112" cy="27334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4D06AC-474A-9F87-2F93-3EE15D13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3" y="3826306"/>
            <a:ext cx="5034456" cy="293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9AAC409-DAA4-81F0-3E6D-33793BD3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2" y="3730703"/>
            <a:ext cx="5808151" cy="30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F6DB29-CE75-E58D-D7E6-F0F4257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0" y="982175"/>
            <a:ext cx="5512083" cy="4089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5D0E19-0376-2AED-D13D-AB700D650C3D}"/>
              </a:ext>
            </a:extLst>
          </p:cNvPr>
          <p:cNvSpPr txBox="1"/>
          <p:nvPr/>
        </p:nvSpPr>
        <p:spPr>
          <a:xfrm>
            <a:off x="6495393" y="859221"/>
            <a:ext cx="51395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lang="en-US" altLang="ja-JP" dirty="0"/>
              <a:t>t</a:t>
            </a:r>
            <a:r>
              <a:rPr kumimoji="1" lang="en-US" altLang="ja-JP" dirty="0"/>
              <a:t>est-driven </a:t>
            </a:r>
            <a:r>
              <a:rPr lang="en-US" altLang="ja-JP" dirty="0"/>
              <a:t>d</a:t>
            </a:r>
            <a:r>
              <a:rPr kumimoji="1" lang="en-US" altLang="ja-JP" dirty="0"/>
              <a:t>evelopment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パスしないテストを描く</a:t>
            </a:r>
            <a:endParaRPr lang="en-US" altLang="ja-JP" dirty="0"/>
          </a:p>
          <a:p>
            <a:r>
              <a:rPr kumimoji="1" lang="ja-JP" altLang="en-US" dirty="0"/>
              <a:t>　　テストをパスする。</a:t>
            </a:r>
            <a:endParaRPr kumimoji="1" lang="en-US" altLang="ja-JP" dirty="0"/>
          </a:p>
          <a:p>
            <a:r>
              <a:rPr lang="ja-JP" altLang="en-US" dirty="0"/>
              <a:t>　　リファクタリング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actual	</a:t>
            </a:r>
            <a:r>
              <a:rPr lang="ja-JP" altLang="en-US" dirty="0"/>
              <a:t>実際値</a:t>
            </a:r>
            <a:endParaRPr lang="en-US" altLang="ja-JP" dirty="0"/>
          </a:p>
          <a:p>
            <a:r>
              <a:rPr kumimoji="1" lang="en-US" altLang="ja-JP" dirty="0"/>
              <a:t>       expected</a:t>
            </a:r>
            <a:r>
              <a:rPr kumimoji="1" lang="ja-JP" altLang="en-US" dirty="0"/>
              <a:t>　　期待値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コードを書く前にコードの設計が考えれる</a:t>
            </a:r>
            <a:endParaRPr kumimoji="1" lang="en-US" altLang="ja-JP" dirty="0"/>
          </a:p>
          <a:p>
            <a:r>
              <a:rPr lang="ja-JP" altLang="en-US" dirty="0"/>
              <a:t>　　問題の発見ができる</a:t>
            </a:r>
            <a:endParaRPr lang="en-US" altLang="ja-JP" dirty="0"/>
          </a:p>
          <a:p>
            <a:r>
              <a:rPr kumimoji="1" lang="ja-JP" altLang="en-US" dirty="0"/>
              <a:t>　　達成感</a:t>
            </a:r>
          </a:p>
        </p:txBody>
      </p:sp>
    </p:spTree>
    <p:extLst>
      <p:ext uri="{BB962C8B-B14F-4D97-AF65-F5344CB8AC3E}">
        <p14:creationId xmlns:p14="http://schemas.microsoft.com/office/powerpoint/2010/main" val="331135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8A465B-1A9F-80F2-909A-20C0115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" y="752470"/>
            <a:ext cx="4855754" cy="2831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E485F3-E9DA-256A-CD4B-0BACC1F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45" y="350382"/>
            <a:ext cx="4756839" cy="1727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03AC49-0AF5-05DC-01D2-A9AB3800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532"/>
            <a:ext cx="3341917" cy="1810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8D70DE-33E1-1F8B-3605-58147D88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16" y="4046659"/>
            <a:ext cx="5793850" cy="2467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BD1B336-1C5B-0D59-AEE7-1E4BB5538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44" y="4101838"/>
            <a:ext cx="3270400" cy="221437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E515C84D-1694-4375-FB9C-EDA0EFD5427D}"/>
              </a:ext>
            </a:extLst>
          </p:cNvPr>
          <p:cNvSpPr/>
          <p:nvPr/>
        </p:nvSpPr>
        <p:spPr>
          <a:xfrm>
            <a:off x="6582103" y="4942490"/>
            <a:ext cx="498893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89F7B-4876-CD33-9576-E49B7FDBFDE0}"/>
              </a:ext>
            </a:extLst>
          </p:cNvPr>
          <p:cNvSpPr/>
          <p:nvPr/>
        </p:nvSpPr>
        <p:spPr>
          <a:xfrm>
            <a:off x="1965923" y="12989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コードスタイル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3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DAE05D-58F2-A948-EFA7-DBA07FC1DB83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６日目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27186B-1E72-2C40-5648-E90BB40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732033"/>
            <a:ext cx="3872412" cy="25966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7FA153-0882-E246-A99C-0B2018A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8" y="402572"/>
            <a:ext cx="3388642" cy="2054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0F2A14-279F-208A-543A-65491FF4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78" y="340528"/>
            <a:ext cx="3621503" cy="2116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1CC05E-5878-4A92-8F52-24252332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90" y="3529297"/>
            <a:ext cx="3388641" cy="29576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14A0AC-FA32-D77A-0E98-D452D4D21F00}"/>
              </a:ext>
            </a:extLst>
          </p:cNvPr>
          <p:cNvSpPr txBox="1"/>
          <p:nvPr/>
        </p:nvSpPr>
        <p:spPr>
          <a:xfrm>
            <a:off x="6190592" y="3529297"/>
            <a:ext cx="4348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kumimoji="1" lang="en-US" altLang="ja-JP" dirty="0"/>
              <a:t>            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lang="en-US" altLang="ja-JP" dirty="0"/>
              <a:t>            }</a:t>
            </a:r>
          </a:p>
          <a:p>
            <a:r>
              <a:rPr kumimoji="1" lang="en-US" altLang="ja-JP" dirty="0"/>
              <a:t>       }</a:t>
            </a:r>
          </a:p>
          <a:p>
            <a:endParaRPr lang="en-US" altLang="ja-JP" dirty="0"/>
          </a:p>
          <a:p>
            <a:r>
              <a:rPr lang="ja-JP" altLang="en-US" dirty="0"/>
              <a:t>・　否定、かつ、</a:t>
            </a:r>
            <a:r>
              <a:rPr lang="en-US" altLang="ja-JP" dirty="0"/>
              <a:t>or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C5256E-CC6D-C31C-D49C-DC00C7BE5F2A}"/>
              </a:ext>
            </a:extLst>
          </p:cNvPr>
          <p:cNvSpPr/>
          <p:nvPr/>
        </p:nvSpPr>
        <p:spPr>
          <a:xfrm>
            <a:off x="1406772" y="115687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続・条件分岐</a:t>
            </a:r>
          </a:p>
        </p:txBody>
      </p:sp>
    </p:spTree>
    <p:extLst>
      <p:ext uri="{BB962C8B-B14F-4D97-AF65-F5344CB8AC3E}">
        <p14:creationId xmlns:p14="http://schemas.microsoft.com/office/powerpoint/2010/main" val="38488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CCC3BE-D202-2DDF-0AA1-E8D5FDDB3975}"/>
              </a:ext>
            </a:extLst>
          </p:cNvPr>
          <p:cNvSpPr/>
          <p:nvPr/>
        </p:nvSpPr>
        <p:spPr>
          <a:xfrm>
            <a:off x="791223" y="115687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関数、比較＆条件分岐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6C56D9-898C-15F3-4283-321BB25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8" y="844638"/>
            <a:ext cx="4107979" cy="25843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164A7C0-9796-1BB1-7821-6A352D2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1954923"/>
            <a:ext cx="3797883" cy="42622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2581-5494-1314-956D-B011481D661F}"/>
              </a:ext>
            </a:extLst>
          </p:cNvPr>
          <p:cNvSpPr txBox="1"/>
          <p:nvPr/>
        </p:nvSpPr>
        <p:spPr>
          <a:xfrm>
            <a:off x="8552793" y="1931275"/>
            <a:ext cx="310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　真偽値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endParaRPr kumimoji="1" lang="en-US" altLang="ja-JP" dirty="0"/>
          </a:p>
          <a:p>
            <a:r>
              <a:rPr lang="ja-JP" altLang="en-US" dirty="0"/>
              <a:t>・　データの型を返す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式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文字の数を返す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Boolean</a:t>
            </a:r>
          </a:p>
          <a:p>
            <a:endParaRPr lang="en-US" altLang="ja-JP" dirty="0"/>
          </a:p>
          <a:p>
            <a:r>
              <a:rPr lang="ja-JP" altLang="en-US" dirty="0"/>
              <a:t>・　否定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54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C736ED-B91D-4445-869D-6ECE02B263BF}"/>
              </a:ext>
            </a:extLst>
          </p:cNvPr>
          <p:cNvSpPr/>
          <p:nvPr/>
        </p:nvSpPr>
        <p:spPr>
          <a:xfrm>
            <a:off x="89014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７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67179E3-8B37-40DC-A6FF-F61154F822E7}"/>
              </a:ext>
            </a:extLst>
          </p:cNvPr>
          <p:cNvSpPr/>
          <p:nvPr/>
        </p:nvSpPr>
        <p:spPr>
          <a:xfrm>
            <a:off x="1559259" y="98011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問題に取り組む方法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C0E784-8A49-4F2E-8390-0D3DBEB5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3" y="621231"/>
            <a:ext cx="3719583" cy="19677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9CD260-7724-4911-8B6A-43BD3A27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66" y="559676"/>
            <a:ext cx="3651840" cy="20292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CE415D-3E54-4FC1-BB11-5CEB9BB4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06" y="253984"/>
            <a:ext cx="3719584" cy="611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D8CE68-7319-49D4-9A87-FC3CB2B1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25" y="1018548"/>
            <a:ext cx="2713638" cy="6767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3F9F14-AE48-4F12-A0C2-F3DBAF11D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925" y="1704778"/>
            <a:ext cx="2441442" cy="107075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CD3D91-2CEE-4573-AC49-E82EA134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106" y="3666339"/>
            <a:ext cx="3512827" cy="291503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FCA219F-EB4B-4A9E-9411-67282617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" y="4313856"/>
            <a:ext cx="2985834" cy="107075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AFA340-3DF6-48C7-BE11-A61E774D5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12" y="3073191"/>
            <a:ext cx="3094476" cy="113630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7598F7E-7197-4C51-8034-0C96A4EE1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992" y="4313856"/>
            <a:ext cx="3912485" cy="20292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10B085C-C24A-433E-89EF-F36F33784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12" y="5576637"/>
            <a:ext cx="3404872" cy="8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88C9B-8886-4CDB-9D09-0E12D1BA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1" y="387291"/>
            <a:ext cx="4541607" cy="24965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66C61C-1BBD-4BB1-8C38-3BC53312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75" y="492369"/>
            <a:ext cx="5666194" cy="41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22D88B-CBEB-C0DF-9BBE-E7ABF51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5" y="309803"/>
            <a:ext cx="4731975" cy="29235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F8FC85-755D-FC67-BF87-C1A260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9" y="409011"/>
            <a:ext cx="5494889" cy="2895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28238B-5441-D385-866F-568E1B3D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3553916"/>
            <a:ext cx="5277850" cy="29235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0CFEA-00E5-5C3E-3F64-FACF594F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83944"/>
            <a:ext cx="5902960" cy="289507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7F31B5-0877-A4B0-2CAE-7D73CA5ABFB2}"/>
              </a:ext>
            </a:extLst>
          </p:cNvPr>
          <p:cNvSpPr/>
          <p:nvPr/>
        </p:nvSpPr>
        <p:spPr>
          <a:xfrm>
            <a:off x="2719252" y="7897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変数入門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5364989-0328-488F-8366-DFF37F1C6E43}"/>
              </a:ext>
            </a:extLst>
          </p:cNvPr>
          <p:cNvSpPr/>
          <p:nvPr/>
        </p:nvSpPr>
        <p:spPr>
          <a:xfrm>
            <a:off x="1315150" y="10902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配列入門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479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18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63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95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36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A6832-EB9B-E6E1-4819-FA7BAF8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4" y="504051"/>
            <a:ext cx="5556536" cy="271158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CDAEC-0385-25B1-5C61-222F9F596E1D}"/>
              </a:ext>
            </a:extLst>
          </p:cNvPr>
          <p:cNvSpPr txBox="1"/>
          <p:nvPr/>
        </p:nvSpPr>
        <p:spPr>
          <a:xfrm>
            <a:off x="6421120" y="883920"/>
            <a:ext cx="54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let name;</a:t>
            </a:r>
          </a:p>
          <a:p>
            <a:endParaRPr lang="en-US" altLang="ja-JP" dirty="0"/>
          </a:p>
          <a:p>
            <a:r>
              <a:rPr kumimoji="1" lang="en-US" altLang="ja-JP" dirty="0"/>
              <a:t> name  = “Susumu”;</a:t>
            </a:r>
          </a:p>
          <a:p>
            <a:endParaRPr kumimoji="1" lang="en-US" altLang="ja-JP" dirty="0"/>
          </a:p>
          <a:p>
            <a:r>
              <a:rPr lang="ja-JP" altLang="en-US" dirty="0"/>
              <a:t>・物を入れる箱</a:t>
            </a:r>
            <a:endParaRPr lang="en-US" altLang="ja-JP" dirty="0"/>
          </a:p>
          <a:p>
            <a:r>
              <a:rPr kumimoji="1" lang="ja-JP" altLang="en-US" dirty="0"/>
              <a:t>　値や式を代入することができる。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538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9FCB6-6D9D-4AE0-35F4-A1433573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3" y="826183"/>
            <a:ext cx="4015328" cy="2443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2B5142-0B6E-EBC4-BB11-22C8350CADDA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２日目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DA042A-3986-4F5C-46EC-4F1CC0BE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5" y="2048111"/>
            <a:ext cx="5708476" cy="4370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F0D2CF-07BC-2391-6C3C-79445CAE06C3}"/>
              </a:ext>
            </a:extLst>
          </p:cNvPr>
          <p:cNvSpPr txBox="1"/>
          <p:nvPr/>
        </p:nvSpPr>
        <p:spPr>
          <a:xfrm>
            <a:off x="7764517" y="2286000"/>
            <a:ext cx="4205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r>
              <a:rPr lang="ja-JP" altLang="en-US" dirty="0"/>
              <a:t>・すべての関数は何かしらの値を返す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・関数名（）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・宣言は、実行する中身</a:t>
            </a:r>
            <a:endParaRPr kumimoji="1" lang="en-US" altLang="ja-JP" dirty="0"/>
          </a:p>
          <a:p>
            <a:r>
              <a:rPr kumimoji="1" lang="ja-JP" altLang="en-US" dirty="0"/>
              <a:t>・呼び出しは、値を返す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return</a:t>
            </a:r>
          </a:p>
          <a:p>
            <a:endParaRPr lang="en-US" altLang="ja-JP" dirty="0"/>
          </a:p>
          <a:p>
            <a:r>
              <a:rPr kumimoji="1" lang="ja-JP" altLang="en-US" dirty="0"/>
              <a:t>・何も返さない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undefined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FA925-4DAD-4D85-3266-FECCAF2EEF7B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関数入門</a:t>
            </a:r>
          </a:p>
        </p:txBody>
      </p:sp>
    </p:spTree>
    <p:extLst>
      <p:ext uri="{BB962C8B-B14F-4D97-AF65-F5344CB8AC3E}">
        <p14:creationId xmlns:p14="http://schemas.microsoft.com/office/powerpoint/2010/main" val="300085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F0DC34-25C4-D0CC-797A-C9EEAC9DB277}"/>
              </a:ext>
            </a:extLst>
          </p:cNvPr>
          <p:cNvSpPr/>
          <p:nvPr/>
        </p:nvSpPr>
        <p:spPr>
          <a:xfrm>
            <a:off x="1658151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ペアプログラミング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0FE24E-9761-9A14-2FDA-CD75798D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" y="963246"/>
            <a:ext cx="4177686" cy="16941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8098FA-F187-79F3-49CF-D41C89C4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35" y="480849"/>
            <a:ext cx="4752293" cy="22859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90241CC-165F-2D62-AE97-1B1930D4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6" y="2931975"/>
            <a:ext cx="4669774" cy="18558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17E493-D5B7-7E19-77F2-8BA370E2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4874492"/>
            <a:ext cx="5091486" cy="1756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1762F4-F45F-A9AA-7A59-C2643B68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6" y="3429000"/>
            <a:ext cx="5283283" cy="25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81886A-4CF5-440C-FB9D-89FFBD7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1" y="299925"/>
            <a:ext cx="5095988" cy="25753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E1AA545-D02C-256C-6D28-632C42E9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20728"/>
            <a:ext cx="4922119" cy="27337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C44897A-8A95-B6DA-6D36-77D4FD95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2" y="3616627"/>
            <a:ext cx="3641128" cy="28157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362469-3B35-D620-574B-79D64129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97" y="3698581"/>
            <a:ext cx="3370894" cy="26407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47398E-9FFE-CE15-47C4-B065A235AC9A}"/>
              </a:ext>
            </a:extLst>
          </p:cNvPr>
          <p:cNvSpPr txBox="1"/>
          <p:nvPr/>
        </p:nvSpPr>
        <p:spPr>
          <a:xfrm>
            <a:off x="3996559" y="3886200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r>
              <a:rPr kumimoji="1" lang="en-US" altLang="ja-JP" dirty="0"/>
              <a:t>()</a:t>
            </a:r>
          </a:p>
          <a:p>
            <a:r>
              <a:rPr lang="ja-JP" altLang="en-US" dirty="0"/>
              <a:t>・戻り値を返す</a:t>
            </a:r>
            <a:endParaRPr lang="en-US" altLang="ja-JP" dirty="0"/>
          </a:p>
          <a:p>
            <a:r>
              <a:rPr kumimoji="1" lang="ja-JP" altLang="en-US" dirty="0"/>
              <a:t>・１５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F46453-17B6-D3E3-A787-7967A21DC4E4}"/>
              </a:ext>
            </a:extLst>
          </p:cNvPr>
          <p:cNvSpPr txBox="1"/>
          <p:nvPr/>
        </p:nvSpPr>
        <p:spPr>
          <a:xfrm>
            <a:off x="9459130" y="3903525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237C81-7DB2-8EFC-6CA8-88DD9CBD797F}"/>
              </a:ext>
            </a:extLst>
          </p:cNvPr>
          <p:cNvSpPr/>
          <p:nvPr/>
        </p:nvSpPr>
        <p:spPr>
          <a:xfrm>
            <a:off x="2427591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関数構成</a:t>
            </a:r>
          </a:p>
        </p:txBody>
      </p:sp>
    </p:spTree>
    <p:extLst>
      <p:ext uri="{BB962C8B-B14F-4D97-AF65-F5344CB8AC3E}">
        <p14:creationId xmlns:p14="http://schemas.microsoft.com/office/powerpoint/2010/main" val="314443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152CA6-4E18-C799-30AB-53EFB942AEF1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AE6-CCDA-CE2F-D33E-581C478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2" y="621231"/>
            <a:ext cx="4692388" cy="25053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0F1336-6444-A5C7-BA4A-CEC969D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359621"/>
            <a:ext cx="5592060" cy="2719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5754079-8A7D-8243-1041-9B930732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1" y="3429000"/>
            <a:ext cx="4364069" cy="31523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14DFB-7B57-3CA7-6682-960C51B8EB8D}"/>
              </a:ext>
            </a:extLst>
          </p:cNvPr>
          <p:cNvSpPr txBox="1"/>
          <p:nvPr/>
        </p:nvSpPr>
        <p:spPr>
          <a:xfrm>
            <a:off x="5709920" y="3675023"/>
            <a:ext cx="469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真偽値　　</a:t>
            </a:r>
            <a:r>
              <a:rPr kumimoji="1" lang="en-US" altLang="ja-JP" dirty="0"/>
              <a:t>true/false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５*６ </a:t>
            </a:r>
            <a:r>
              <a:rPr kumimoji="1" lang="en-US" altLang="ja-JP" dirty="0"/>
              <a:t>=== 30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===     !==    &gt;     &lt;=</a:t>
            </a:r>
          </a:p>
          <a:p>
            <a:endParaRPr lang="en-US" altLang="ja-JP" dirty="0"/>
          </a:p>
          <a:p>
            <a:r>
              <a:rPr lang="ja-JP" altLang="en-US" dirty="0"/>
              <a:t>・大なり　厳密にイコール　イコール　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Not</a:t>
            </a:r>
            <a:r>
              <a:rPr lang="ja-JP" altLang="en-US" dirty="0"/>
              <a:t>イコール　小なりイコール</a:t>
            </a: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345CB3-627F-4CCC-6AF5-BBA085C72C5F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比較入門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1BB9AD-2E86-8C00-E521-24751095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1" y="750226"/>
            <a:ext cx="4660279" cy="24464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332527-8BF1-8BE1-0810-153816C9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4" y="313533"/>
            <a:ext cx="4976115" cy="2744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01A282-9835-9F9A-DB97-CEB79C20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4" y="3355301"/>
            <a:ext cx="4712554" cy="2901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F00554-4641-4D62-698F-5FB95F4C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96" y="3239117"/>
            <a:ext cx="5394744" cy="313413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47C273-7BBB-8151-78CA-B676AB4379F9}"/>
              </a:ext>
            </a:extLst>
          </p:cNvPr>
          <p:cNvSpPr/>
          <p:nvPr/>
        </p:nvSpPr>
        <p:spPr>
          <a:xfrm>
            <a:off x="899468" y="129894"/>
            <a:ext cx="38779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インポスターシンドローム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11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3A0D8F-4833-F43D-8B8C-C9EC1515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7" y="860194"/>
            <a:ext cx="4057643" cy="21207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9C632E-C8F6-435C-ABAA-5922C3B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1" y="221823"/>
            <a:ext cx="6228080" cy="3207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2A98D7-4BAC-1CAC-447C-455E4D3F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7" y="3206293"/>
            <a:ext cx="5951375" cy="32583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23B9A4-FD5F-DB34-9B56-D3890930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0" y="3665632"/>
            <a:ext cx="5380220" cy="27989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B903A8-4EA8-8A8B-8DD6-504F172EE81A}"/>
              </a:ext>
            </a:extLst>
          </p:cNvPr>
          <p:cNvSpPr/>
          <p:nvPr/>
        </p:nvSpPr>
        <p:spPr>
          <a:xfrm>
            <a:off x="2118210" y="129895"/>
            <a:ext cx="20345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</a:t>
            </a:r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基礎編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400</Words>
  <Application>Microsoft Office PowerPoint</Application>
  <PresentationFormat>ワイド画面</PresentationFormat>
  <Paragraphs>126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平石 進</dc:creator>
  <cp:lastModifiedBy>Hiraishi, Susumu/平石 進</cp:lastModifiedBy>
  <cp:revision>11</cp:revision>
  <dcterms:created xsi:type="dcterms:W3CDTF">2022-11-23T09:16:55Z</dcterms:created>
  <dcterms:modified xsi:type="dcterms:W3CDTF">2022-11-24T01:32:15Z</dcterms:modified>
</cp:coreProperties>
</file>